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8"/>
  </p:notesMasterIdLst>
  <p:sldIdLst>
    <p:sldId id="257" r:id="rId2"/>
    <p:sldId id="347" r:id="rId3"/>
    <p:sldId id="346" r:id="rId4"/>
    <p:sldId id="348" r:id="rId5"/>
    <p:sldId id="282" r:id="rId6"/>
    <p:sldId id="340" r:id="rId7"/>
    <p:sldId id="351" r:id="rId8"/>
    <p:sldId id="343" r:id="rId9"/>
    <p:sldId id="354" r:id="rId10"/>
    <p:sldId id="345" r:id="rId11"/>
    <p:sldId id="306" r:id="rId12"/>
    <p:sldId id="344" r:id="rId13"/>
    <p:sldId id="339" r:id="rId14"/>
    <p:sldId id="342" r:id="rId15"/>
    <p:sldId id="353" r:id="rId16"/>
    <p:sldId id="350" r:id="rId17"/>
  </p:sldIdLst>
  <p:sldSz cx="12192000" cy="6858000"/>
  <p:notesSz cx="6858000" cy="9144000"/>
  <p:embeddedFontLst>
    <p:embeddedFont>
      <p:font typeface="Calibri Light" panose="020F0302020204030204" pitchFamily="3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Fredoka One" panose="020B0604020202020204" charset="0"/>
      <p:regular r:id="rId25"/>
    </p:embeddedFont>
    <p:embeddedFont>
      <p:font typeface="Quicksand" panose="020B0604020202020204" charset="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CKINGHAM Matt" initials="BM" lastIdx="1" clrIdx="0">
    <p:extLst>
      <p:ext uri="{19B8F6BF-5375-455C-9EA6-DF929625EA0E}">
        <p15:presenceInfo xmlns:p15="http://schemas.microsoft.com/office/powerpoint/2012/main" userId="S::mjb5@staff.staffs.ac.uk::edfdff58-c6de-48a6-b910-0f55ebff5ba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66"/>
    <a:srgbClr val="4E6A84"/>
    <a:srgbClr val="D78643"/>
    <a:srgbClr val="9FB7DB"/>
    <a:srgbClr val="FFFFFF"/>
    <a:srgbClr val="DD3B1C"/>
    <a:srgbClr val="7B5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1" autoAdjust="0"/>
    <p:restoredTop sz="72628" autoAdjust="0"/>
  </p:normalViewPr>
  <p:slideViewPr>
    <p:cSldViewPr snapToGrid="0" snapToObjects="1">
      <p:cViewPr varScale="1">
        <p:scale>
          <a:sx n="53" d="100"/>
          <a:sy n="53" d="100"/>
        </p:scale>
        <p:origin x="1338" y="-22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FF550-6CCC-6D42-8C55-16A967EC6B4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D0B7-899F-5F4F-9C5B-B2EB92D1A9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P6BNVMgUEg0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73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071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Watch </a:t>
            </a:r>
            <a:r>
              <a:rPr lang="en-US" dirty="0" smtClean="0"/>
              <a:t>this film by Natural</a:t>
            </a:r>
            <a:r>
              <a:rPr lang="en-US" baseline="0" dirty="0" smtClean="0"/>
              <a:t> Resources Wales - https://www.youtube.com/watch?v=CFVBSJdbqcs&amp;t=3s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440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354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6944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6133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9868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039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74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Natural</a:t>
            </a:r>
            <a:r>
              <a:rPr lang="en-GB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Resources Wales film about semi-natural ancient woodlands </a:t>
            </a:r>
            <a:endParaRPr lang="en-GB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  <a:hlinkClick r:id="rId3"/>
            </a:endParaRPr>
          </a:p>
          <a:p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https://youtu.be/P6BNVMgUEg0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500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92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795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663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to your</a:t>
            </a:r>
            <a:r>
              <a:rPr lang="en-US" baseline="0" dirty="0" smtClean="0"/>
              <a:t> partner – opportunity to think about the reasons why trees might need to be cut down. </a:t>
            </a:r>
          </a:p>
          <a:p>
            <a:endParaRPr lang="en-US" dirty="0" smtClean="0"/>
          </a:p>
          <a:p>
            <a:r>
              <a:rPr lang="en-US" dirty="0" smtClean="0"/>
              <a:t>Optional</a:t>
            </a:r>
            <a:r>
              <a:rPr lang="en-US" baseline="0" dirty="0" smtClean="0"/>
              <a:t> Watch – Threats to tree health in Wales</a:t>
            </a:r>
          </a:p>
          <a:p>
            <a:r>
              <a:rPr lang="en-US" dirty="0" smtClean="0"/>
              <a:t>https://youtu.be/IdAqrPLUgrc?si=holqa_aQwRl62BOD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77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Coppiced trees are usually hardwood deciduous trees,</a:t>
            </a:r>
            <a:r>
              <a:rPr lang="en-GB" baseline="0" dirty="0" smtClean="0">
                <a:solidFill>
                  <a:srgbClr val="4E6A84"/>
                </a:solidFill>
                <a:latin typeface="Quicksand" panose="020B0604020202020204" charset="0"/>
              </a:rPr>
              <a:t> native to the UK, 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such as hazel and sweet chestnut, they grow alongside other native tree species such as oak</a:t>
            </a:r>
            <a:r>
              <a:rPr lang="en-GB" baseline="0" dirty="0" smtClean="0">
                <a:solidFill>
                  <a:srgbClr val="4E6A84"/>
                </a:solidFill>
                <a:latin typeface="Quicksand" panose="020B0604020202020204" charset="0"/>
              </a:rPr>
              <a:t> which are left to grow into veteran/ancient trees</a:t>
            </a:r>
            <a:r>
              <a:rPr lang="en-GB" dirty="0" smtClean="0">
                <a:solidFill>
                  <a:srgbClr val="4E6A84"/>
                </a:solidFill>
                <a:latin typeface="Quicksand" panose="020B0604020202020204" charset="0"/>
              </a:rPr>
              <a:t> in mixed woodland areas. </a:t>
            </a:r>
          </a:p>
          <a:p>
            <a:endParaRPr lang="en-GB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039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dirty="0" smtClean="0">
                <a:solidFill>
                  <a:srgbClr val="FFFFFF"/>
                </a:solidFill>
                <a:latin typeface="Quicksand" panose="020B0604020202020204" charset="0"/>
              </a:rPr>
              <a:t>We can also coppice weak, diseased or overcrowded trees to make the remaining trees </a:t>
            </a:r>
            <a:r>
              <a:rPr lang="en-GB" sz="1400" b="0" dirty="0" smtClean="0">
                <a:solidFill>
                  <a:srgbClr val="FFFFFF"/>
                </a:solidFill>
                <a:latin typeface="Fredoka One" panose="020B0604020202020204" charset="0"/>
              </a:rPr>
              <a:t>stronger and sturdier</a:t>
            </a:r>
            <a:r>
              <a:rPr lang="en-GB" sz="1200" b="0" dirty="0" smtClean="0">
                <a:solidFill>
                  <a:srgbClr val="FFFFFF"/>
                </a:solidFill>
                <a:latin typeface="Quicksand" panose="020B0604020202020204" charset="0"/>
              </a:rPr>
              <a:t>.</a:t>
            </a:r>
            <a:endParaRPr lang="en-US" b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0BAFE6-BCD7-BE41-B3FC-E9A49CB6A2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676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843-8CC2-CC4F-8B30-1B57D83C59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C9E2C1-7E0F-0545-B06C-C8D1AAB65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95891-1207-0149-AB2F-B433CDC38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1A014-4D67-5242-A30C-BE48B9A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42268-13D6-6F40-AC51-5ABB43FE9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4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62CF-D45B-9141-B20E-4C176C3D8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50F889-84B9-B34F-A9DE-599A26AD4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60DC8-44EC-E647-A33C-ED94514F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02055-1679-514A-AFAB-494C0C5A7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B6BBB-621E-7146-9C17-C09BD6D7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29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5EC239-7AEA-D941-954C-B89A3BFED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C08AB-D41E-1140-93BF-DE8BE5476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B857C-F586-E94B-9C4E-05E9844A8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C7182-D204-F84C-BBAB-83F96D79E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49006-6A51-A243-8B5D-572D3E26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3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DD3-F3E5-A543-8132-09054602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0AFF9-638D-3D43-B4BB-CA9A21CB3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3F06A-4538-BC4F-8EB9-8BFE74366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3514E-9AD8-CB44-8EC6-0390B6DD8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0D8B0-78FC-ED4A-9D1C-8E421FD54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69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FB722-53B2-5A4D-A7FE-E5464CF8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D2D9D-7503-F049-8B0C-EA9A69AAB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8860D-7905-D74E-B613-F77DE6EB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7F172-1552-E746-B533-20CC363EB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90920-12A4-D349-8329-D93511D8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7A9E9-14C6-4A4F-A0F8-155A1757F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51EC3-936B-A14F-B07E-670A572E6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71331-D2EE-EB42-A255-67F3F6EC4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7E606-5536-594A-98F5-B8E1D0CEE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2028E-01B8-1644-BB97-1B97B3D9E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27062-9634-574A-9DD2-21E101B06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74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AA955-215A-0B41-BCEC-274011D8F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5751-666F-ED43-9B27-5CADAD768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7C4E86-F47C-124F-9345-484B0A986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8D237-1D8E-4644-8357-E6208A06F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66BB6-B5AA-B148-9427-6ADE5BECE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4BF301-6C4A-E540-9238-EC7FC6CCD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959486-E59F-7144-AB9F-A94300172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3002D8-54C0-3044-A2F2-61B8AF49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9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5CEEB-1DC0-7D49-8639-1DED863DD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28613E-120D-EA40-9D12-B9D6B3EB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AA77B-3049-8041-A091-6515307A0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4B1FFF-0243-5142-8F33-A35ED74A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386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5D47DD-70A1-7F4D-B8FC-DF762B811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FE9C60-CDD3-6D44-B2C7-BD6F3FD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B01A74-2F62-7A47-B900-F7D6FDF4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FA6FE-B4DB-CE43-904D-9254465AD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CDEC1-2FB5-234D-AA43-B5F3EF2A0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31C37-ACE6-7948-99E6-D74FDB6CF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39E47-F9F6-5143-9C5D-91508CBD0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6CB3A-646A-8244-868D-23A35A53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BFE8DA-4D6C-B14B-B2D1-2F868B7B5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26E6C-924A-1145-A69A-4246AD71E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21A70-173E-654C-AFAD-93EEE974C7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2C597-4520-B049-A7D5-1C9F0E65A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08F87-DE71-7342-8104-10AAE8F2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2871ED-A3C1-024B-BF16-B9D3F308A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67F34-786B-BC4F-BEAA-CE7FE79E5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98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EB7D3-6EF6-644B-A910-D8272C6D4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C7908-C676-4C49-9A97-6AC391DB2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8C515-4A98-5D4E-8399-67632AC3F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027BB-4C9B-DF4D-AFC7-7222272056AA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BB7C0-FAE0-304C-8E0D-9BB9948748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63FB6-555A-F24F-94BB-E5DEBE89F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D4EAB-2CC0-BE44-BE24-FA9E334CB4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84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11.sv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hyperlink" Target="https://www.youtube.com/watch?v=CFVBSJdbqcs&amp;t=3s" TargetMode="External"/><Relationship Id="rId4" Type="http://schemas.openxmlformats.org/officeDocument/2006/relationships/image" Target="../media/image1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svg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microsoft.com/office/2007/relationships/hdphoto" Target="../media/hdphoto4.wdp"/><Relationship Id="rId4" Type="http://schemas.openxmlformats.org/officeDocument/2006/relationships/image" Target="../media/image11.sv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svg"/><Relationship Id="rId5" Type="http://schemas.openxmlformats.org/officeDocument/2006/relationships/image" Target="../media/image24.png"/><Relationship Id="rId4" Type="http://schemas.openxmlformats.org/officeDocument/2006/relationships/image" Target="../media/image1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12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5" Type="http://schemas.openxmlformats.org/officeDocument/2006/relationships/image" Target="../media/image9.png"/><Relationship Id="rId10" Type="http://schemas.openxmlformats.org/officeDocument/2006/relationships/image" Target="../media/image10.png"/><Relationship Id="rId4" Type="http://schemas.openxmlformats.org/officeDocument/2006/relationships/image" Target="../media/image8.emf"/><Relationship Id="rId9" Type="http://schemas.openxmlformats.org/officeDocument/2006/relationships/image" Target="../media/image2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hyperlink" Target="https://youtu.be/P6BNVMgUEg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1.svg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16.jpeg"/><Relationship Id="rId4" Type="http://schemas.openxmlformats.org/officeDocument/2006/relationships/image" Target="../media/image9.png"/><Relationship Id="rId9" Type="http://schemas.openxmlformats.org/officeDocument/2006/relationships/image" Target="../media/image2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76200" y="3314614"/>
            <a:ext cx="12344400" cy="36325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283200" y="440691"/>
            <a:ext cx="83763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Looking after our </a:t>
            </a:r>
          </a:p>
          <a:p>
            <a:pPr algn="r"/>
            <a:r>
              <a:rPr lang="en-GB" sz="4800" b="1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Woodlands</a:t>
            </a:r>
            <a:endParaRPr lang="en-US" sz="48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0151" y="2534303"/>
            <a:ext cx="4809081" cy="37750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43417" y="2649972"/>
            <a:ext cx="36573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sz="24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583" y="2162070"/>
            <a:ext cx="5333923" cy="4000442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974291" y="3083003"/>
            <a:ext cx="37636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 smtClean="0">
                <a:solidFill>
                  <a:srgbClr val="4E6A84"/>
                </a:solidFill>
                <a:latin typeface="Quicksand" panose="020B0604020202020204" charset="0"/>
              </a:rPr>
              <a:t>There are lots of different kinds of woodlands in Wales. Let’s look at the types you will see around our area.</a:t>
            </a:r>
            <a:endParaRPr lang="en-GB" sz="28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081" y="5284217"/>
            <a:ext cx="1373637" cy="13736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34564" y1="37292" x2="34564" y2="372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925" y="1642519"/>
            <a:ext cx="5175146" cy="98601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2" b="30265"/>
          <a:stretch/>
        </p:blipFill>
        <p:spPr>
          <a:xfrm>
            <a:off x="259451" y="0"/>
            <a:ext cx="3297354" cy="209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0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7832" y="256753"/>
            <a:ext cx="69925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Effects of Coppicing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588226" y="4932332"/>
            <a:ext cx="3626422" cy="1481150"/>
          </a:xfrm>
          <a:prstGeom prst="wedgeRoundRectCallout">
            <a:avLst>
              <a:gd name="adj1" fmla="val -26617"/>
              <a:gd name="adj2" fmla="val -64070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Coppiced trees can regrow from the cut stumps time and time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again.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5595730" y="3047859"/>
            <a:ext cx="5097438" cy="1327347"/>
          </a:xfrm>
          <a:prstGeom prst="wedgeRoundRectCallout">
            <a:avLst>
              <a:gd name="adj1" fmla="val 58367"/>
              <a:gd name="adj2" fmla="val 6911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Coppicing is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expensive and time consuming as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timber has to be selected and removed with smaller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machinery.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5086423" y="4814162"/>
            <a:ext cx="6142396" cy="1599320"/>
          </a:xfrm>
          <a:prstGeom prst="wedgeRoundRectCallout">
            <a:avLst>
              <a:gd name="adj1" fmla="val 22433"/>
              <a:gd name="adj2" fmla="val 66891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Small machines are used to cut trees and sometimes horses can be used to pull logs. This reduces the disturbance to wildlife.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844231" y="2874300"/>
            <a:ext cx="4242192" cy="1500906"/>
          </a:xfrm>
          <a:prstGeom prst="wedgeRoundRectCallout">
            <a:avLst>
              <a:gd name="adj1" fmla="val 28029"/>
              <a:gd name="adj2" fmla="val 61288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C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oppiced 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woodlands 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are high in 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biodiversity; 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they are fantastic for lots of wildlife species.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957B9293-D911-F44E-9B2D-9A35909789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1393" y="2466854"/>
            <a:ext cx="4135413" cy="5909300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7882759" y="343035"/>
            <a:ext cx="3877009" cy="1982722"/>
          </a:xfrm>
          <a:prstGeom prst="wedgeRoundRectCallout">
            <a:avLst>
              <a:gd name="adj1" fmla="val -27386"/>
              <a:gd name="adj2" fmla="val 59629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N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ative trees take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a long time to grow,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so less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wood product is available in the same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timeframe as from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a plantation woodland. 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588226" y="1245289"/>
            <a:ext cx="6811057" cy="1221565"/>
          </a:xfrm>
          <a:prstGeom prst="wedgeRoundRectCallout">
            <a:avLst>
              <a:gd name="adj1" fmla="val 24619"/>
              <a:gd name="adj2" fmla="val 69745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Trees are cut in small blocks, always leaving woodland areas for the wildlife to live in and for people to enjoy.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95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F9595D39-4F6C-EA45-9027-DC4783050CFC}"/>
              </a:ext>
            </a:extLst>
          </p:cNvPr>
          <p:cNvSpPr txBox="1"/>
          <p:nvPr/>
        </p:nvSpPr>
        <p:spPr>
          <a:xfrm>
            <a:off x="641027" y="3382224"/>
            <a:ext cx="30646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GB" sz="22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794325" y="614101"/>
            <a:ext cx="69925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Clearfelling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799183C-3D67-F745-858C-452D332D9D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 flipH="1">
            <a:off x="-2" y="4512959"/>
            <a:ext cx="12191999" cy="2337003"/>
          </a:xfrm>
          <a:prstGeom prst="rect">
            <a:avLst/>
          </a:prstGeom>
        </p:spPr>
      </p:pic>
      <p:sp>
        <p:nvSpPr>
          <p:cNvPr id="12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>
            <a:off x="1054101" y="5236744"/>
            <a:ext cx="3860799" cy="1202062"/>
          </a:xfrm>
          <a:prstGeom prst="roundRect">
            <a:avLst>
              <a:gd name="adj" fmla="val 3375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85405" y="1464415"/>
            <a:ext cx="580036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This type of woodland management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mainly takes place in </a:t>
            </a:r>
            <a:r>
              <a:rPr lang="en-GB" sz="2400" dirty="0" smtClean="0">
                <a:solidFill>
                  <a:srgbClr val="4E6A84"/>
                </a:solidFill>
                <a:latin typeface="Fredoka One" panose="020B0604020202020204" charset="0"/>
              </a:rPr>
              <a:t>plantation woodlands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in the UK. The trees are cut down using large machines across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large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areas once they have reached a useful size. It is a good way to harvest the fast growing softwood species.</a:t>
            </a:r>
          </a:p>
          <a:p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Afterwards the area is replanted again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with new sapling trees. </a:t>
            </a:r>
          </a:p>
          <a:p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595D39-4F6C-EA45-9027-DC4783050CFC}"/>
              </a:ext>
            </a:extLst>
          </p:cNvPr>
          <p:cNvSpPr txBox="1"/>
          <p:nvPr/>
        </p:nvSpPr>
        <p:spPr>
          <a:xfrm>
            <a:off x="1567099" y="5495538"/>
            <a:ext cx="2969281" cy="75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000" dirty="0" smtClean="0">
                <a:solidFill>
                  <a:srgbClr val="4E6A84"/>
                </a:solidFill>
                <a:latin typeface="Fredoka One" panose="02000000000000000000" pitchFamily="2" charset="77"/>
                <a:hlinkClick r:id="rId5"/>
              </a:rPr>
              <a:t>Lifecycle of a Plantation Woodland</a:t>
            </a:r>
            <a:endParaRPr lang="en-GB" sz="2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9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 rot="20779610">
            <a:off x="460489" y="5018167"/>
            <a:ext cx="2064858" cy="606936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Watch</a:t>
            </a:r>
            <a:endParaRPr lang="en-GB" sz="2800" b="1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444151">
            <a:off x="7045829" y="3275685"/>
            <a:ext cx="4673600" cy="3058790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0658">
            <a:off x="7297458" y="548624"/>
            <a:ext cx="4173859" cy="3018951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</p:spTree>
    <p:extLst>
      <p:ext uri="{BB962C8B-B14F-4D97-AF65-F5344CB8AC3E}">
        <p14:creationId xmlns:p14="http://schemas.microsoft.com/office/powerpoint/2010/main" val="76616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F9595D39-4F6C-EA45-9027-DC4783050CFC}"/>
              </a:ext>
            </a:extLst>
          </p:cNvPr>
          <p:cNvSpPr txBox="1"/>
          <p:nvPr/>
        </p:nvSpPr>
        <p:spPr>
          <a:xfrm>
            <a:off x="641027" y="3382224"/>
            <a:ext cx="30646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GB" sz="22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574731" y="361996"/>
            <a:ext cx="6992513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Effects of </a:t>
            </a:r>
            <a:r>
              <a:rPr lang="en-GB" sz="4000" dirty="0" err="1" smtClean="0">
                <a:solidFill>
                  <a:srgbClr val="4E6A84"/>
                </a:solidFill>
                <a:latin typeface="Fredoka One" panose="02000000000000000000" pitchFamily="2" charset="77"/>
              </a:rPr>
              <a:t>Clearfelling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641027" y="4966684"/>
            <a:ext cx="4465522" cy="1487028"/>
          </a:xfrm>
          <a:prstGeom prst="wedgeRoundRectCallout">
            <a:avLst>
              <a:gd name="adj1" fmla="val 54934"/>
              <a:gd name="adj2" fmla="val -30562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bg1"/>
                </a:solidFill>
                <a:latin typeface="Quicksand" panose="020B0604020202020204" charset="0"/>
              </a:rPr>
              <a:t>Provides cheap wood 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for </a:t>
            </a:r>
            <a:r>
              <a:rPr lang="en-GB" sz="2000" dirty="0" smtClean="0">
                <a:solidFill>
                  <a:schemeClr val="bg1"/>
                </a:solidFill>
                <a:latin typeface="Quicksand" panose="020B0604020202020204" charset="0"/>
              </a:rPr>
              <a:t>building </a:t>
            </a:r>
            <a:r>
              <a:rPr lang="en-GB" sz="2000" dirty="0">
                <a:solidFill>
                  <a:schemeClr val="bg1"/>
                </a:solidFill>
                <a:latin typeface="Quicksand" panose="020B0604020202020204" charset="0"/>
              </a:rPr>
              <a:t>materials, agriculture, wood fuel and paper based </a:t>
            </a:r>
            <a:r>
              <a:rPr lang="en-GB" sz="2000" dirty="0" smtClean="0">
                <a:solidFill>
                  <a:schemeClr val="bg1"/>
                </a:solidFill>
                <a:latin typeface="Quicksand" panose="020B0604020202020204" charset="0"/>
              </a:rPr>
              <a:t>products.</a:t>
            </a:r>
            <a:endParaRPr lang="en-GB" sz="2000" dirty="0">
              <a:solidFill>
                <a:schemeClr val="bg1"/>
              </a:solidFill>
              <a:latin typeface="Quicksand" panose="020B060402020202020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641027" y="1443996"/>
            <a:ext cx="5352269" cy="1361781"/>
          </a:xfrm>
          <a:prstGeom prst="wedgeRoundRectCallout">
            <a:avLst>
              <a:gd name="adj1" fmla="val 56311"/>
              <a:gd name="adj2" fmla="val -5277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A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 mature woodland habitat is removed all at once which has a big impact on the wildlife that lives there.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1264448" y="3150183"/>
            <a:ext cx="3632799" cy="1441013"/>
          </a:xfrm>
          <a:prstGeom prst="wedgeRoundRectCallout">
            <a:avLst>
              <a:gd name="adj1" fmla="val 14621"/>
              <a:gd name="adj2" fmla="val 59569"/>
              <a:gd name="adj3" fmla="val 16667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Large, heavy 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machinery 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can disturb wildlife and impact the soils.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8725448" y="1092571"/>
            <a:ext cx="2961298" cy="2602365"/>
          </a:xfrm>
          <a:prstGeom prst="wedgeRoundRectCallout">
            <a:avLst>
              <a:gd name="adj1" fmla="val -25273"/>
              <a:gd name="adj2" fmla="val 56811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With dense, dark woodland removed, newly planted trees and wildlife species have more sunlight to help them thrive.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957B9293-D911-F44E-9B2D-9A35909789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97247" y="1022419"/>
            <a:ext cx="4271595" cy="6103897"/>
          </a:xfrm>
          <a:prstGeom prst="rect">
            <a:avLst/>
          </a:prstGeom>
        </p:spPr>
      </p:pic>
      <p:sp>
        <p:nvSpPr>
          <p:cNvPr id="15" name="Rounded Rectangular Callout 14"/>
          <p:cNvSpPr/>
          <p:nvPr/>
        </p:nvSpPr>
        <p:spPr>
          <a:xfrm>
            <a:off x="6432537" y="4638010"/>
            <a:ext cx="5254209" cy="1607476"/>
          </a:xfrm>
          <a:prstGeom prst="wedgeRoundRectCallout">
            <a:avLst>
              <a:gd name="adj1" fmla="val 21108"/>
              <a:gd name="adj2" fmla="val -63261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Removing many trees at once increases the run off of rain water, increasing the risk of flooding in the valleys below.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99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103850" y="3314614"/>
            <a:ext cx="12344400" cy="3632597"/>
          </a:xfrm>
          <a:prstGeom prst="rect">
            <a:avLst/>
          </a:prstGeom>
          <a:ln>
            <a:noFill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269BD1A-8DCD-5348-872F-FA9FF1BA2BF6}"/>
              </a:ext>
            </a:extLst>
          </p:cNvPr>
          <p:cNvGrpSpPr/>
          <p:nvPr/>
        </p:nvGrpSpPr>
        <p:grpSpPr>
          <a:xfrm>
            <a:off x="596767" y="356135"/>
            <a:ext cx="4851534" cy="7500799"/>
            <a:chOff x="8734038" y="447758"/>
            <a:chExt cx="4144741" cy="6656938"/>
          </a:xfrm>
        </p:grpSpPr>
        <p:pic>
          <p:nvPicPr>
            <p:cNvPr id="9" name="Graphic 15">
              <a:extLst>
                <a:ext uri="{FF2B5EF4-FFF2-40B4-BE49-F238E27FC236}">
                  <a16:creationId xmlns:a16="http://schemas.microsoft.com/office/drawing/2014/main" id="{6212A04D-3FC7-6E40-AA1A-1C4910D08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xmlns:lc="http://schemas.openxmlformats.org/drawingml/2006/lockedCanvas" r:embed="rId6"/>
                </a:ext>
              </a:extLst>
            </a:blip>
            <a:stretch>
              <a:fillRect/>
            </a:stretch>
          </p:blipFill>
          <p:spPr>
            <a:xfrm flipH="1">
              <a:off x="8734038" y="447758"/>
              <a:ext cx="4144741" cy="6656938"/>
            </a:xfrm>
            <a:prstGeom prst="rect">
              <a:avLst/>
            </a:prstGeom>
          </p:spPr>
        </p:pic>
        <p:sp>
          <p:nvSpPr>
            <p:cNvPr id="10" name="TextBox 22">
              <a:extLst>
                <a:ext uri="{FF2B5EF4-FFF2-40B4-BE49-F238E27FC236}">
                  <a16:creationId xmlns:a16="http://schemas.microsoft.com/office/drawing/2014/main" id="{EC22E842-CB59-0643-92ED-790C32F48A01}"/>
                </a:ext>
              </a:extLst>
            </p:cNvPr>
            <p:cNvSpPr txBox="1"/>
            <p:nvPr/>
          </p:nvSpPr>
          <p:spPr>
            <a:xfrm>
              <a:off x="9125968" y="2660860"/>
              <a:ext cx="3360880" cy="2722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3600" dirty="0" smtClean="0">
                  <a:solidFill>
                    <a:schemeClr val="bg1"/>
                  </a:solidFill>
                  <a:latin typeface="Fredoka One" panose="02000000000000000000" pitchFamily="2" charset="77"/>
                </a:rPr>
                <a:t>Go outside to play the </a:t>
              </a:r>
              <a:r>
                <a:rPr lang="en-GB" sz="3600" dirty="0" smtClean="0">
                  <a:solidFill>
                    <a:srgbClr val="4E6A84"/>
                  </a:solidFill>
                  <a:latin typeface="Fredoka One" panose="02000000000000000000" pitchFamily="2" charset="77"/>
                </a:rPr>
                <a:t>Woodland </a:t>
              </a:r>
              <a:r>
                <a:rPr lang="en-GB" sz="3600" dirty="0">
                  <a:solidFill>
                    <a:srgbClr val="4E6A84"/>
                  </a:solidFill>
                  <a:latin typeface="Fredoka One" panose="02000000000000000000" pitchFamily="2" charset="77"/>
                </a:rPr>
                <a:t>D</a:t>
              </a:r>
              <a:r>
                <a:rPr lang="en-GB" sz="3600" dirty="0" smtClean="0">
                  <a:solidFill>
                    <a:srgbClr val="4E6A84"/>
                  </a:solidFill>
                  <a:latin typeface="Fredoka One" panose="02000000000000000000" pitchFamily="2" charset="77"/>
                </a:rPr>
                <a:t>etective game!</a:t>
              </a:r>
            </a:p>
            <a:p>
              <a:endParaRPr lang="en-GB" sz="3200" baseline="30000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endParaRPr lang="en-GB" sz="2800" dirty="0" smtClean="0">
                <a:solidFill>
                  <a:schemeClr val="bg1"/>
                </a:solidFill>
                <a:latin typeface="Quicksand" pitchFamily="2" charset="77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6854"/>
                    </a14:imgEffect>
                    <a14:imgEffect>
                      <a14:saturation sat="1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6395">
            <a:off x="6246870" y="686439"/>
            <a:ext cx="5321981" cy="3991486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5055984" y="1522536"/>
            <a:ext cx="4800390" cy="6161895"/>
            <a:chOff x="5055984" y="1522536"/>
            <a:chExt cx="4800390" cy="616189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foregroundMark x1="21722" y1="20960" x2="24152" y2="17551"/>
                          <a14:foregroundMark x1="32253" y1="20833" x2="31241" y2="162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798"/>
            <a:stretch/>
          </p:blipFill>
          <p:spPr>
            <a:xfrm>
              <a:off x="5055984" y="1522536"/>
              <a:ext cx="2571306" cy="6161895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75" b="95918" l="48608" r="89975">
                          <a14:foregroundMark x1="65013" y1="36995" x2="64810" y2="390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7544316" y="1821989"/>
              <a:ext cx="2312058" cy="55629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087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864"/>
          <a:stretch/>
        </p:blipFill>
        <p:spPr>
          <a:xfrm>
            <a:off x="-1" y="3238500"/>
            <a:ext cx="12192001" cy="3619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3187" y="518832"/>
            <a:ext cx="6868887" cy="4142820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20" name="Rectangle 19"/>
          <p:cNvSpPr/>
          <p:nvPr/>
        </p:nvSpPr>
        <p:spPr>
          <a:xfrm>
            <a:off x="508000" y="5038463"/>
            <a:ext cx="111777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4E6A84"/>
                </a:solidFill>
                <a:latin typeface="Quicksand" panose="020B0604020202020204" charset="0"/>
              </a:rPr>
              <a:t>To </a:t>
            </a:r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improve biodiversity </a:t>
            </a:r>
            <a:r>
              <a:rPr lang="en-GB" sz="2400" b="1" dirty="0" smtClean="0">
                <a:solidFill>
                  <a:srgbClr val="4E6A84"/>
                </a:solidFill>
                <a:latin typeface="Quicksand" panose="020B0604020202020204" charset="0"/>
              </a:rPr>
              <a:t>and help </a:t>
            </a:r>
            <a:r>
              <a:rPr lang="en-GB" sz="2800" dirty="0" smtClean="0">
                <a:solidFill>
                  <a:srgbClr val="FFFFFF"/>
                </a:solidFill>
                <a:latin typeface="Fredoka One" panose="020B0604020202020204" charset="0"/>
              </a:rPr>
              <a:t>tackle climate change</a:t>
            </a:r>
            <a:r>
              <a:rPr lang="en-GB" sz="2800" dirty="0">
                <a:solidFill>
                  <a:srgbClr val="D78643"/>
                </a:solidFill>
                <a:latin typeface="Fredoka One" panose="020B0604020202020204" charset="0"/>
              </a:rPr>
              <a:t> </a:t>
            </a:r>
            <a:r>
              <a:rPr lang="en-GB" sz="2400" b="1" dirty="0" smtClean="0">
                <a:solidFill>
                  <a:srgbClr val="4E6A84"/>
                </a:solidFill>
                <a:latin typeface="Quicksand" panose="020B0604020202020204" charset="0"/>
              </a:rPr>
              <a:t>the teams in the Clwydian Range and Dee Valley also plant trees to create new woodlands. Before we do this there are many things we need to think about first… </a:t>
            </a:r>
          </a:p>
          <a:p>
            <a:endParaRPr lang="en-GB" sz="2000" dirty="0">
              <a:latin typeface="Quicksand" panose="020B060402020202020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4116" y="610177"/>
            <a:ext cx="3519145" cy="2207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GB" sz="44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Planting woodlands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7870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F9595D39-4F6C-EA45-9027-DC4783050CFC}"/>
              </a:ext>
            </a:extLst>
          </p:cNvPr>
          <p:cNvSpPr txBox="1"/>
          <p:nvPr/>
        </p:nvSpPr>
        <p:spPr>
          <a:xfrm>
            <a:off x="641027" y="3382224"/>
            <a:ext cx="30646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GB" sz="2200" dirty="0">
              <a:solidFill>
                <a:schemeClr val="bg1"/>
              </a:solidFill>
              <a:latin typeface="Quicksand" pitchFamily="2" charset="77"/>
            </a:endParaRPr>
          </a:p>
          <a:p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11095" y="313062"/>
            <a:ext cx="69925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Considering tree planting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1158409" y="1228066"/>
            <a:ext cx="4430412" cy="1378049"/>
          </a:xfrm>
          <a:prstGeom prst="wedgeRoundRectCallout">
            <a:avLst>
              <a:gd name="adj1" fmla="val -17007"/>
              <a:gd name="adj2" fmla="val 60395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Can existing woodlands be linked to provide habitat corridors for wildlife to travel along?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7678239" y="590021"/>
            <a:ext cx="4013333" cy="1348583"/>
          </a:xfrm>
          <a:prstGeom prst="wedgeRoundRectCallout">
            <a:avLst>
              <a:gd name="adj1" fmla="val 14102"/>
              <a:gd name="adj2" fmla="val 64156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Is the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land suitable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for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trees or is it already an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important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habitat without tree planting?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2035097" y="3126792"/>
            <a:ext cx="3553724" cy="1477619"/>
          </a:xfrm>
          <a:prstGeom prst="wedgeRoundRectCallout">
            <a:avLst>
              <a:gd name="adj1" fmla="val 26736"/>
              <a:gd name="adj2" fmla="val 63206"/>
              <a:gd name="adj3" fmla="val 16667"/>
            </a:avLst>
          </a:prstGeom>
          <a:solidFill>
            <a:srgbClr val="D786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Do we need 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to plant 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trees to replace ones </a:t>
            </a:r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removed </a:t>
            </a:r>
            <a:r>
              <a:rPr lang="en-GB" sz="2000" dirty="0">
                <a:solidFill>
                  <a:srgbClr val="FFFFFF"/>
                </a:solidFill>
                <a:latin typeface="Quicksand" panose="020B0604020202020204" charset="0"/>
              </a:rPr>
              <a:t>due to disease?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7403608" y="4680340"/>
            <a:ext cx="4562596" cy="1512057"/>
          </a:xfrm>
          <a:prstGeom prst="wedgeRoundRectCallout">
            <a:avLst>
              <a:gd name="adj1" fmla="val -23363"/>
              <a:gd name="adj2" fmla="val 72575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Have the saplings been grown from local seeds making them best suited to the environmental conditions here?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957B9293-D911-F44E-9B2D-9A35909789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942837" y="2430896"/>
            <a:ext cx="4271595" cy="6103897"/>
          </a:xfrm>
          <a:prstGeom prst="rect">
            <a:avLst/>
          </a:prstGeom>
        </p:spPr>
      </p:pic>
      <p:sp>
        <p:nvSpPr>
          <p:cNvPr id="14" name="Rounded Rectangular Callout 13"/>
          <p:cNvSpPr/>
          <p:nvPr/>
        </p:nvSpPr>
        <p:spPr>
          <a:xfrm>
            <a:off x="6006164" y="2551086"/>
            <a:ext cx="5960040" cy="1597966"/>
          </a:xfrm>
          <a:prstGeom prst="wedgeRoundRectCallout">
            <a:avLst>
              <a:gd name="adj1" fmla="val -24341"/>
              <a:gd name="adj2" fmla="val 61248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Can we involve local people in the planting activities? We must try to make the new woodland easily accessible for people to enjoy.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519906" y="5216893"/>
            <a:ext cx="6345030" cy="1085040"/>
          </a:xfrm>
          <a:prstGeom prst="wedgeRoundRectCallout">
            <a:avLst>
              <a:gd name="adj1" fmla="val -26597"/>
              <a:gd name="adj2" fmla="val 70213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Could this new woodland help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to slow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water run off after heavy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rain, to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reduce the risks of flooding?</a:t>
            </a:r>
          </a:p>
        </p:txBody>
      </p:sp>
    </p:spTree>
    <p:extLst>
      <p:ext uri="{BB962C8B-B14F-4D97-AF65-F5344CB8AC3E}">
        <p14:creationId xmlns:p14="http://schemas.microsoft.com/office/powerpoint/2010/main" val="402292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103850" y="3314614"/>
            <a:ext cx="12344400" cy="3632597"/>
          </a:xfrm>
          <a:prstGeom prst="rect">
            <a:avLst/>
          </a:prstGeom>
          <a:ln>
            <a:noFill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269BD1A-8DCD-5348-872F-FA9FF1BA2BF6}"/>
              </a:ext>
            </a:extLst>
          </p:cNvPr>
          <p:cNvGrpSpPr/>
          <p:nvPr/>
        </p:nvGrpSpPr>
        <p:grpSpPr>
          <a:xfrm>
            <a:off x="596766" y="356135"/>
            <a:ext cx="5744877" cy="7500799"/>
            <a:chOff x="8734038" y="447758"/>
            <a:chExt cx="4144741" cy="6656938"/>
          </a:xfrm>
        </p:grpSpPr>
        <p:pic>
          <p:nvPicPr>
            <p:cNvPr id="9" name="Graphic 15">
              <a:extLst>
                <a:ext uri="{FF2B5EF4-FFF2-40B4-BE49-F238E27FC236}">
                  <a16:creationId xmlns:a16="http://schemas.microsoft.com/office/drawing/2014/main" id="{6212A04D-3FC7-6E40-AA1A-1C4910D08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xmlns:lc="http://schemas.openxmlformats.org/drawingml/2006/lockedCanvas" r:embed="rId6"/>
                </a:ext>
              </a:extLst>
            </a:blip>
            <a:stretch>
              <a:fillRect/>
            </a:stretch>
          </p:blipFill>
          <p:spPr>
            <a:xfrm flipH="1">
              <a:off x="8734038" y="447758"/>
              <a:ext cx="4144741" cy="6656938"/>
            </a:xfrm>
            <a:prstGeom prst="rect">
              <a:avLst/>
            </a:prstGeom>
          </p:spPr>
        </p:pic>
        <p:sp>
          <p:nvSpPr>
            <p:cNvPr id="10" name="TextBox 22">
              <a:extLst>
                <a:ext uri="{FF2B5EF4-FFF2-40B4-BE49-F238E27FC236}">
                  <a16:creationId xmlns:a16="http://schemas.microsoft.com/office/drawing/2014/main" id="{EC22E842-CB59-0643-92ED-790C32F48A01}"/>
                </a:ext>
              </a:extLst>
            </p:cNvPr>
            <p:cNvSpPr txBox="1"/>
            <p:nvPr/>
          </p:nvSpPr>
          <p:spPr>
            <a:xfrm>
              <a:off x="9030161" y="1307307"/>
              <a:ext cx="3633480" cy="4834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3600" dirty="0" smtClean="0">
                  <a:solidFill>
                    <a:srgbClr val="FFD966"/>
                  </a:solidFill>
                  <a:latin typeface="Fredoka One" panose="02000000000000000000" pitchFamily="2" charset="77"/>
                </a:rPr>
                <a:t>Discuss</a:t>
              </a:r>
              <a:r>
                <a:rPr lang="en-GB" sz="3200" dirty="0" smtClean="0">
                  <a:solidFill>
                    <a:srgbClr val="FFD966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200" dirty="0" smtClean="0">
                  <a:solidFill>
                    <a:srgbClr val="FFFFFF"/>
                  </a:solidFill>
                  <a:latin typeface="Fredoka One" panose="02000000000000000000" pitchFamily="2" charset="77"/>
                </a:rPr>
                <a:t>or</a:t>
              </a:r>
              <a:r>
                <a:rPr lang="en-GB" sz="3200" dirty="0" smtClean="0">
                  <a:solidFill>
                    <a:srgbClr val="FFD966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600" dirty="0" smtClean="0">
                  <a:solidFill>
                    <a:srgbClr val="FFD966"/>
                  </a:solidFill>
                  <a:latin typeface="Fredoka One" panose="02000000000000000000" pitchFamily="2" charset="77"/>
                </a:rPr>
                <a:t>research</a:t>
              </a:r>
              <a:r>
                <a:rPr lang="en-GB" sz="3200" dirty="0" smtClean="0">
                  <a:solidFill>
                    <a:schemeClr val="bg1"/>
                  </a:solidFill>
                  <a:latin typeface="Fredoka One" panose="02000000000000000000" pitchFamily="2" charset="77"/>
                </a:rPr>
                <a:t> </a:t>
              </a:r>
              <a:r>
                <a:rPr lang="en-GB" sz="3200" dirty="0">
                  <a:solidFill>
                    <a:schemeClr val="bg1"/>
                  </a:solidFill>
                  <a:latin typeface="Fredoka One" panose="02000000000000000000" pitchFamily="2" charset="77"/>
                </a:rPr>
                <a:t>the </a:t>
              </a:r>
              <a:r>
                <a:rPr lang="en-GB" sz="3200" dirty="0" smtClean="0">
                  <a:solidFill>
                    <a:schemeClr val="bg1"/>
                  </a:solidFill>
                  <a:latin typeface="Fredoka One" panose="02000000000000000000" pitchFamily="2" charset="77"/>
                </a:rPr>
                <a:t>following: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dirty="0" smtClean="0">
                <a:solidFill>
                  <a:srgbClr val="FFFFFF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b="1" dirty="0" smtClean="0">
                  <a:solidFill>
                    <a:srgbClr val="4E6A84"/>
                  </a:solidFill>
                  <a:latin typeface="Quicksand" panose="020B0604020202020204" charset="0"/>
                </a:rPr>
                <a:t>List some everyday products that are made from wood.</a:t>
              </a:r>
            </a:p>
            <a:p>
              <a:endParaRPr lang="en-GB" b="1" dirty="0" smtClean="0">
                <a:solidFill>
                  <a:srgbClr val="4E6A84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b="1" dirty="0" smtClean="0">
                  <a:solidFill>
                    <a:srgbClr val="4E6A84"/>
                  </a:solidFill>
                  <a:latin typeface="Quicksand" panose="020B0604020202020204" charset="0"/>
                </a:rPr>
                <a:t>What 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environmental impacts do we need to think about when buying a wood based product?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b="1" dirty="0">
                <a:solidFill>
                  <a:srgbClr val="4E6A84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How we can tell if a wood product we are buying is from a sustainably managed woodland?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b="1" dirty="0">
                <a:solidFill>
                  <a:srgbClr val="4E6A84"/>
                </a:solidFill>
                <a:latin typeface="Quicksand" panose="020B0604020202020204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b="1" dirty="0" smtClean="0">
                  <a:solidFill>
                    <a:srgbClr val="4E6A84"/>
                  </a:solidFill>
                  <a:latin typeface="Quicksand" panose="020B0604020202020204" charset="0"/>
                </a:rPr>
                <a:t>Which is better, a 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new </a:t>
              </a:r>
              <a:r>
                <a:rPr lang="en-GB" b="1" dirty="0" smtClean="0">
                  <a:solidFill>
                    <a:srgbClr val="4E6A84"/>
                  </a:solidFill>
                  <a:latin typeface="Quicksand" panose="020B0604020202020204" charset="0"/>
                </a:rPr>
                <a:t>sustainable wood 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product or </a:t>
              </a:r>
              <a:r>
                <a:rPr lang="en-GB" b="1" dirty="0" smtClean="0">
                  <a:solidFill>
                    <a:srgbClr val="4E6A84"/>
                  </a:solidFill>
                  <a:latin typeface="Quicksand" panose="020B0604020202020204" charset="0"/>
                </a:rPr>
                <a:t>a </a:t>
              </a:r>
              <a:r>
                <a:rPr lang="en-GB" b="1" dirty="0">
                  <a:solidFill>
                    <a:srgbClr val="4E6A84"/>
                  </a:solidFill>
                  <a:latin typeface="Quicksand" panose="020B0604020202020204" charset="0"/>
                </a:rPr>
                <a:t>recycled one?</a:t>
              </a:r>
            </a:p>
            <a:p>
              <a:endParaRPr lang="en-GB" sz="2800" dirty="0" smtClean="0">
                <a:solidFill>
                  <a:schemeClr val="bg1"/>
                </a:solidFill>
                <a:latin typeface="Quicksand" pitchFamily="2" charset="77"/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6650">
            <a:off x="6863477" y="1388546"/>
            <a:ext cx="4784980" cy="3852134"/>
          </a:xfrm>
          <a:prstGeom prst="roundRect">
            <a:avLst/>
          </a:prstGeom>
          <a:noFill/>
          <a:ln w="38100">
            <a:solidFill>
              <a:srgbClr val="FFD966"/>
            </a:solidFill>
          </a:ln>
        </p:spPr>
      </p:pic>
    </p:spTree>
    <p:extLst>
      <p:ext uri="{BB962C8B-B14F-4D97-AF65-F5344CB8AC3E}">
        <p14:creationId xmlns:p14="http://schemas.microsoft.com/office/powerpoint/2010/main" val="160512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52600"/>
            <a:ext cx="12192000" cy="70050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74335" y="2679701"/>
            <a:ext cx="14412846" cy="41783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9FF5F7C-CCAB-E64F-BBBE-C66A0B918794}"/>
              </a:ext>
            </a:extLst>
          </p:cNvPr>
          <p:cNvSpPr txBox="1"/>
          <p:nvPr/>
        </p:nvSpPr>
        <p:spPr>
          <a:xfrm>
            <a:off x="839393" y="3218044"/>
            <a:ext cx="47307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100" dirty="0">
              <a:solidFill>
                <a:schemeClr val="bg1"/>
              </a:solidFill>
              <a:latin typeface="Quicksand" panose="020B0604020202020204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744048" y="308740"/>
            <a:ext cx="5422893" cy="7540883"/>
            <a:chOff x="1007264" y="3169566"/>
            <a:chExt cx="4994047" cy="6479548"/>
          </a:xfrm>
        </p:grpSpPr>
        <p:pic>
          <p:nvPicPr>
            <p:cNvPr id="26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 flipH="1">
              <a:off x="1007264" y="3169566"/>
              <a:ext cx="4994047" cy="6479548"/>
            </a:xfrm>
            <a:prstGeom prst="rect">
              <a:avLst/>
            </a:prstGeom>
          </p:spPr>
        </p:pic>
        <p:sp>
          <p:nvSpPr>
            <p:cNvPr id="28" name="Rectangle 27"/>
            <p:cNvSpPr/>
            <p:nvPr/>
          </p:nvSpPr>
          <p:spPr>
            <a:xfrm>
              <a:off x="1588135" y="4054550"/>
              <a:ext cx="4023094" cy="42048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smtClean="0">
                  <a:solidFill>
                    <a:schemeClr val="bg1"/>
                  </a:solidFill>
                  <a:latin typeface="Fredoka One" panose="020B0604020202020204" charset="0"/>
                </a:rPr>
                <a:t>Our Woodlands</a:t>
              </a:r>
            </a:p>
            <a:p>
              <a:endParaRPr lang="en-GB" sz="2400" dirty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r>
                <a:rPr lang="en-GB" sz="2200" dirty="0" smtClean="0">
                  <a:solidFill>
                    <a:srgbClr val="FFFFFF"/>
                  </a:solidFill>
                  <a:latin typeface="Quicksand" panose="020B0604020202020204" charset="0"/>
                </a:rPr>
                <a:t>Many woodlands in 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the Clwydian </a:t>
              </a:r>
              <a:r>
                <a:rPr lang="en-GB" sz="2200" dirty="0" smtClean="0">
                  <a:solidFill>
                    <a:srgbClr val="FFFFFF"/>
                  </a:solidFill>
                  <a:latin typeface="Quicksand" panose="020B0604020202020204" charset="0"/>
                </a:rPr>
                <a:t>Range 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and Dee Valley are </a:t>
              </a:r>
              <a:r>
                <a:rPr lang="en-GB" sz="2400" dirty="0" smtClean="0">
                  <a:solidFill>
                    <a:srgbClr val="FFFFFF"/>
                  </a:solidFill>
                  <a:latin typeface="Fredoka One" panose="020B0604020202020204" charset="0"/>
                </a:rPr>
                <a:t>semi-natural </a:t>
              </a:r>
              <a:r>
                <a:rPr lang="en-GB" sz="2400" dirty="0">
                  <a:solidFill>
                    <a:srgbClr val="FFFFFF"/>
                  </a:solidFill>
                  <a:latin typeface="Fredoka One" panose="020B0604020202020204" charset="0"/>
                </a:rPr>
                <a:t>ancient </a:t>
              </a:r>
              <a:r>
                <a:rPr lang="en-GB" sz="2400" dirty="0" smtClean="0">
                  <a:solidFill>
                    <a:srgbClr val="FFFFFF"/>
                  </a:solidFill>
                  <a:latin typeface="Fredoka One" panose="020B0604020202020204" charset="0"/>
                </a:rPr>
                <a:t>broadleaved woodlands. </a:t>
              </a:r>
            </a:p>
            <a:p>
              <a:endParaRPr lang="en-GB" sz="2200" dirty="0">
                <a:solidFill>
                  <a:srgbClr val="D78643"/>
                </a:solidFill>
                <a:latin typeface="Fredoka One" panose="020B0604020202020204" charset="0"/>
              </a:endParaRPr>
            </a:p>
            <a:p>
              <a:r>
                <a:rPr lang="en-GB" sz="2200" dirty="0" smtClean="0">
                  <a:solidFill>
                    <a:srgbClr val="FFFFFF"/>
                  </a:solidFill>
                  <a:latin typeface="Quicksand" panose="020B0604020202020204" charset="0"/>
                </a:rPr>
                <a:t>This means that area of woodland </a:t>
              </a:r>
              <a:r>
                <a:rPr lang="en-GB" sz="2200" dirty="0" smtClean="0">
                  <a:solidFill>
                    <a:schemeClr val="bg1"/>
                  </a:solidFill>
                  <a:latin typeface="Quicksand" panose="020B0604020202020204" charset="0"/>
                </a:rPr>
                <a:t>has been forested for at least </a:t>
              </a:r>
              <a:r>
                <a:rPr lang="en-GB" sz="2200" dirty="0" smtClean="0">
                  <a:solidFill>
                    <a:schemeClr val="bg1"/>
                  </a:solidFill>
                  <a:latin typeface="Fredoka One" panose="020B0604020202020204" charset="0"/>
                </a:rPr>
                <a:t>400 years</a:t>
              </a:r>
              <a:r>
                <a:rPr lang="en-GB" sz="2200" dirty="0">
                  <a:solidFill>
                    <a:schemeClr val="bg1"/>
                  </a:solidFill>
                  <a:latin typeface="Quicksand" panose="020B0604020202020204" charset="0"/>
                </a:rPr>
                <a:t>!</a:t>
              </a:r>
              <a:r>
                <a:rPr lang="en-GB" sz="2200" dirty="0" smtClean="0">
                  <a:solidFill>
                    <a:schemeClr val="bg1"/>
                  </a:solidFill>
                  <a:latin typeface="Quicksand" panose="020B0604020202020204" charset="0"/>
                </a:rPr>
                <a:t> </a:t>
              </a:r>
              <a:r>
                <a:rPr lang="en-GB" sz="2200" dirty="0" smtClean="0">
                  <a:solidFill>
                    <a:srgbClr val="FFFFFF"/>
                  </a:solidFill>
                  <a:latin typeface="Quicksand" panose="020B0604020202020204" charset="0"/>
                </a:rPr>
                <a:t>They are home to 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a </a:t>
              </a:r>
              <a:r>
                <a:rPr lang="en-GB" sz="2400" dirty="0">
                  <a:solidFill>
                    <a:srgbClr val="FFD966"/>
                  </a:solidFill>
                  <a:latin typeface="Fredoka One" panose="020B0604020202020204" charset="0"/>
                </a:rPr>
                <a:t>rich diversity </a:t>
              </a:r>
              <a:r>
                <a:rPr lang="en-GB" sz="2200" dirty="0">
                  <a:solidFill>
                    <a:srgbClr val="FFFFFF"/>
                  </a:solidFill>
                  <a:latin typeface="Quicksand" panose="020B0604020202020204" charset="0"/>
                </a:rPr>
                <a:t>of </a:t>
              </a:r>
              <a:r>
                <a:rPr lang="en-GB" sz="2200" dirty="0" smtClean="0">
                  <a:solidFill>
                    <a:srgbClr val="FFFFFF"/>
                  </a:solidFill>
                  <a:latin typeface="Quicksand" panose="020B0604020202020204" charset="0"/>
                </a:rPr>
                <a:t>wildlife as they have been unchanged for such a long time.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590518" y="3007879"/>
            <a:ext cx="4305279" cy="3521944"/>
            <a:chOff x="6655457" y="-1739825"/>
            <a:chExt cx="3986395" cy="392709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6655457" y="-1739825"/>
              <a:ext cx="3986395" cy="3927096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6977921" y="-1155240"/>
              <a:ext cx="2910085" cy="484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GB" sz="2000" dirty="0">
                <a:solidFill>
                  <a:srgbClr val="D78643"/>
                </a:solidFill>
                <a:latin typeface="Quicksand" panose="020B0604020202020204" charset="0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7048704" y="3644365"/>
            <a:ext cx="29783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The </a:t>
            </a:r>
            <a:r>
              <a:rPr lang="en-GB" sz="2400" dirty="0" smtClean="0">
                <a:solidFill>
                  <a:srgbClr val="4E6A84"/>
                </a:solidFill>
                <a:latin typeface="Fredoka One" panose="020B0604020202020204" charset="0"/>
              </a:rPr>
              <a:t>native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 tree species you will find in these woods include: oak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ash, beech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, sycamore, birch, cherry, hazel, alder, rowan, hawthorn and holly. </a:t>
            </a:r>
            <a:endParaRPr lang="en-GB" sz="24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77803" y="359605"/>
            <a:ext cx="184731" cy="7063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backgroundMark x1="34564" y1="37292" x2="34564" y2="372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483" y="0"/>
            <a:ext cx="5175146" cy="986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0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12">
            <a:extLst>
              <a:ext uri="{FF2B5EF4-FFF2-40B4-BE49-F238E27FC236}">
                <a16:creationId xmlns:a16="http://schemas.microsoft.com/office/drawing/2014/main" id="{A78E4E15-2B8C-0449-8C84-5F3F0B2D5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76200" y="3314614"/>
            <a:ext cx="12344400" cy="36325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3283200" y="453661"/>
            <a:ext cx="8376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Semi-natural ancient woodland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3855" y="1653241"/>
            <a:ext cx="5505651" cy="4442059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862700" y="1161547"/>
            <a:ext cx="3498278" cy="3008627"/>
            <a:chOff x="841247" y="829940"/>
            <a:chExt cx="3498278" cy="300862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41247" y="829940"/>
              <a:ext cx="3498278" cy="3008627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1116717" y="1185418"/>
              <a:ext cx="2606648" cy="21544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GB" sz="1400" dirty="0">
                <a:solidFill>
                  <a:srgbClr val="4E6A84"/>
                </a:solidFill>
                <a:latin typeface="Quicksand" panose="020B0604020202020204" charset="0"/>
                <a:hlinkClick r:id="rId7"/>
              </a:endParaRPr>
            </a:p>
            <a:p>
              <a:pPr algn="ctr"/>
              <a:r>
                <a:rPr lang="en-GB" sz="2400" dirty="0" smtClean="0">
                  <a:solidFill>
                    <a:srgbClr val="4E6A84"/>
                  </a:solidFill>
                  <a:latin typeface="Quicksand" panose="020B0604020202020204" charset="0"/>
                  <a:hlinkClick r:id="rId7"/>
                </a:rPr>
                <a:t>Watch this film to find out more about this type of woodland in Wales. </a:t>
              </a:r>
              <a:endParaRPr lang="en-GB" sz="2400" dirty="0">
                <a:solidFill>
                  <a:srgbClr val="4E6A84"/>
                </a:solidFill>
                <a:latin typeface="Quicksand" panose="020B0604020202020204" charset="0"/>
              </a:endParaRPr>
            </a:p>
          </p:txBody>
        </p:sp>
      </p:grpSp>
      <p:sp>
        <p:nvSpPr>
          <p:cNvPr id="9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 rot="20779610">
            <a:off x="593279" y="1049787"/>
            <a:ext cx="2064858" cy="606936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Watch</a:t>
            </a:r>
            <a:endParaRPr lang="en-GB" sz="2800" b="1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34564" y1="37292" x2="34564" y2="372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768" y="442839"/>
            <a:ext cx="6734037" cy="1283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0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794325" y="490898"/>
            <a:ext cx="69925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>
                <a:solidFill>
                  <a:srgbClr val="4E6A84"/>
                </a:solidFill>
                <a:latin typeface="Fredoka One" panose="02000000000000000000" pitchFamily="2" charset="77"/>
              </a:rPr>
              <a:t>Plantation </a:t>
            </a:r>
            <a:r>
              <a:rPr lang="en-GB" sz="40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Woodlands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799183C-3D67-F745-858C-452D332D9D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 flipH="1">
            <a:off x="-5" y="2979783"/>
            <a:ext cx="12191999" cy="3878218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785405" y="1396016"/>
            <a:ext cx="59041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This type of woodland has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been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planted with trees to </a:t>
            </a:r>
            <a:r>
              <a:rPr lang="en-GB" sz="2400" dirty="0" smtClean="0">
                <a:solidFill>
                  <a:srgbClr val="D78643"/>
                </a:solidFill>
                <a:latin typeface="Fredoka One" panose="020B0604020202020204" charset="0"/>
              </a:rPr>
              <a:t>provide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wood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for people to use.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  <a:p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The 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land may or may not have been woodland directly before the first trees were planted. </a:t>
            </a:r>
            <a:endParaRPr lang="en-GB" sz="2000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7820" y="490898"/>
            <a:ext cx="4089300" cy="5978003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4325" y="3181338"/>
            <a:ext cx="3244654" cy="3216165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4235671" y="4060367"/>
            <a:ext cx="284545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The </a:t>
            </a:r>
            <a:r>
              <a:rPr lang="en-GB" dirty="0" smtClean="0">
                <a:solidFill>
                  <a:srgbClr val="FFFFFF"/>
                </a:solidFill>
                <a:latin typeface="Quicksand" panose="020B0604020202020204" charset="0"/>
              </a:rPr>
              <a:t>tree species are 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often </a:t>
            </a:r>
            <a:r>
              <a:rPr lang="en-GB" sz="2000" dirty="0">
                <a:solidFill>
                  <a:srgbClr val="FFFFFF"/>
                </a:solidFill>
                <a:latin typeface="Fredoka One" panose="020B0604020202020204" charset="0"/>
              </a:rPr>
              <a:t>not native 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to </a:t>
            </a:r>
            <a:r>
              <a:rPr lang="en-GB" dirty="0" smtClean="0">
                <a:solidFill>
                  <a:srgbClr val="FFFFFF"/>
                </a:solidFill>
                <a:latin typeface="Quicksand" panose="020B0604020202020204" charset="0"/>
              </a:rPr>
              <a:t>Wales. 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S</a:t>
            </a:r>
            <a:r>
              <a:rPr lang="en-GB" dirty="0" smtClean="0">
                <a:solidFill>
                  <a:srgbClr val="FFFFFF"/>
                </a:solidFill>
                <a:latin typeface="Quicksand" panose="020B0604020202020204" charset="0"/>
              </a:rPr>
              <a:t>oftwoods 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such as conifers are chosen because they are fast growing compared to </a:t>
            </a:r>
            <a:r>
              <a:rPr lang="en-GB" dirty="0" smtClean="0">
                <a:solidFill>
                  <a:srgbClr val="FFFFFF"/>
                </a:solidFill>
                <a:latin typeface="Quicksand" panose="020B0604020202020204" charset="0"/>
              </a:rPr>
              <a:t>the native </a:t>
            </a:r>
            <a:r>
              <a:rPr lang="en-GB" dirty="0">
                <a:solidFill>
                  <a:srgbClr val="FFFFFF"/>
                </a:solidFill>
                <a:latin typeface="Quicksand" panose="020B0604020202020204" charset="0"/>
              </a:rPr>
              <a:t>broadleaf trees. </a:t>
            </a:r>
          </a:p>
        </p:txBody>
      </p:sp>
    </p:spTree>
    <p:extLst>
      <p:ext uri="{BB962C8B-B14F-4D97-AF65-F5344CB8AC3E}">
        <p14:creationId xmlns:p14="http://schemas.microsoft.com/office/powerpoint/2010/main" val="404972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674998"/>
            <a:ext cx="12192001" cy="3183002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834979" y="158530"/>
            <a:ext cx="5883734" cy="7710169"/>
            <a:chOff x="1007263" y="2452659"/>
            <a:chExt cx="5354981" cy="6731867"/>
          </a:xfrm>
        </p:grpSpPr>
        <p:pic>
          <p:nvPicPr>
            <p:cNvPr id="8" name="Graphic 11">
              <a:extLst>
                <a:ext uri="{FF2B5EF4-FFF2-40B4-BE49-F238E27FC236}">
                  <a16:creationId xmlns:a16="http://schemas.microsoft.com/office/drawing/2014/main" id="{93DE2649-99BA-8047-8421-DFC4AAB77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 flipH="1">
              <a:off x="1007263" y="2452659"/>
              <a:ext cx="5354981" cy="6731867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1494882" y="3466392"/>
              <a:ext cx="4617047" cy="45886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4000" dirty="0" smtClean="0">
                  <a:solidFill>
                    <a:schemeClr val="bg1"/>
                  </a:solidFill>
                  <a:latin typeface="Fredoka One" panose="020B0604020202020204" charset="0"/>
                </a:rPr>
                <a:t>Managing Woodlands</a:t>
              </a:r>
              <a:endParaRPr lang="en-GB" sz="4000" dirty="0">
                <a:solidFill>
                  <a:schemeClr val="bg1"/>
                </a:solidFill>
                <a:latin typeface="Fredoka One" panose="020B0604020202020204" charset="0"/>
              </a:endParaRPr>
            </a:p>
            <a:p>
              <a:endParaRPr lang="en-GB" sz="2400" dirty="0" smtClean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In 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order to manage woodlands </a:t>
              </a:r>
              <a:r>
                <a:rPr lang="en-GB" sz="2800" dirty="0">
                  <a:solidFill>
                    <a:srgbClr val="FFD966"/>
                  </a:solidFill>
                  <a:latin typeface="Fredoka One" panose="020B0604020202020204" charset="0"/>
                </a:rPr>
                <a:t>sustainably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, we sometimes </a:t>
              </a:r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have 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to cut down trees using the </a:t>
              </a:r>
              <a:r>
                <a:rPr lang="en-GB" sz="2400" dirty="0" smtClean="0">
                  <a:solidFill>
                    <a:schemeClr val="bg1"/>
                  </a:solidFill>
                  <a:latin typeface="Quicksand" panose="020B0604020202020204" charset="0"/>
                </a:rPr>
                <a:t>practices </a:t>
              </a:r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of 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coppicing and </a:t>
              </a:r>
              <a:r>
                <a:rPr lang="en-GB" sz="2400" dirty="0" err="1">
                  <a:solidFill>
                    <a:srgbClr val="FFFFFF"/>
                  </a:solidFill>
                  <a:latin typeface="Quicksand" panose="020B0604020202020204" charset="0"/>
                </a:rPr>
                <a:t>clearfelling</a:t>
              </a:r>
              <a:r>
                <a:rPr lang="en-GB" sz="2400" dirty="0">
                  <a:solidFill>
                    <a:srgbClr val="FFFFFF"/>
                  </a:solidFill>
                  <a:latin typeface="Quicksand" panose="020B0604020202020204" charset="0"/>
                </a:rPr>
                <a:t>. </a:t>
              </a:r>
            </a:p>
            <a:p>
              <a:endParaRPr lang="en-GB" sz="2400" dirty="0" smtClean="0">
                <a:solidFill>
                  <a:schemeClr val="bg1"/>
                </a:solidFill>
                <a:latin typeface="Quicksand" panose="020B0604020202020204" charset="0"/>
              </a:endParaRPr>
            </a:p>
            <a:p>
              <a:r>
                <a:rPr lang="en-GB" sz="2400" dirty="0">
                  <a:solidFill>
                    <a:schemeClr val="bg1"/>
                  </a:solidFill>
                  <a:latin typeface="Quicksand" panose="020B0604020202020204" charset="0"/>
                </a:rPr>
                <a:t>Work is carefully planned to ensure that nesting, roosting, and hibernating wildlife is protected. </a:t>
              </a: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9466" y="2784729"/>
            <a:ext cx="4517091" cy="3387818"/>
          </a:xfrm>
          <a:prstGeom prst="roundRect">
            <a:avLst/>
          </a:prstGeom>
          <a:ln w="38100">
            <a:solidFill>
              <a:srgbClr val="FFFFFF"/>
            </a:solidFill>
          </a:ln>
        </p:spPr>
      </p:pic>
      <p:sp>
        <p:nvSpPr>
          <p:cNvPr id="15" name="Rounded Rectangular Callout 14"/>
          <p:cNvSpPr/>
          <p:nvPr/>
        </p:nvSpPr>
        <p:spPr>
          <a:xfrm>
            <a:off x="7553693" y="970696"/>
            <a:ext cx="3928639" cy="2247139"/>
          </a:xfrm>
          <a:prstGeom prst="wedgeRoundRectCallout">
            <a:avLst>
              <a:gd name="adj1" fmla="val -47635"/>
              <a:gd name="adj2" fmla="val 30577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rgbClr val="FFFFFF"/>
              </a:solidFill>
              <a:latin typeface="Fredoka One" panose="020B0604020202020204" charset="0"/>
            </a:endParaRPr>
          </a:p>
        </p:txBody>
      </p:sp>
      <p:sp>
        <p:nvSpPr>
          <p:cNvPr id="17" name="tab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5199870-E06E-7747-AA00-3D82DF46AD19}"/>
              </a:ext>
            </a:extLst>
          </p:cNvPr>
          <p:cNvSpPr/>
          <p:nvPr/>
        </p:nvSpPr>
        <p:spPr>
          <a:xfrm rot="21029609">
            <a:off x="7055058" y="629565"/>
            <a:ext cx="2538342" cy="682263"/>
          </a:xfrm>
          <a:prstGeom prst="roundRect">
            <a:avLst>
              <a:gd name="adj" fmla="val 33750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4E6A84"/>
                </a:solidFill>
                <a:latin typeface="Fredoka One" panose="020B0604020202020204" charset="0"/>
              </a:rPr>
              <a:t>Sustainable</a:t>
            </a:r>
            <a:endParaRPr lang="en-GB" sz="2800" b="1" dirty="0">
              <a:solidFill>
                <a:srgbClr val="4E6A84"/>
              </a:solidFill>
              <a:latin typeface="Fredoka One" panose="020B060402020202020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762783" y="1491561"/>
            <a:ext cx="35104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“A process that causes, little or no damage to the environment and is therefore able to continue for a long time.”</a:t>
            </a:r>
          </a:p>
          <a:p>
            <a:pPr algn="ctr"/>
            <a:r>
              <a:rPr lang="en-GB" sz="1600" dirty="0">
                <a:solidFill>
                  <a:srgbClr val="FFFFFF"/>
                </a:solidFill>
                <a:latin typeface="Fredoka One" panose="020B0604020202020204" charset="0"/>
              </a:rPr>
              <a:t>~ Cambridge Dictionary</a:t>
            </a:r>
          </a:p>
        </p:txBody>
      </p:sp>
    </p:spTree>
    <p:extLst>
      <p:ext uri="{BB962C8B-B14F-4D97-AF65-F5344CB8AC3E}">
        <p14:creationId xmlns:p14="http://schemas.microsoft.com/office/powerpoint/2010/main" val="297133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945331"/>
            <a:ext cx="12192001" cy="391266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9FF5F7C-CCAB-E64F-BBBE-C66A0B918794}"/>
              </a:ext>
            </a:extLst>
          </p:cNvPr>
          <p:cNvSpPr txBox="1"/>
          <p:nvPr/>
        </p:nvSpPr>
        <p:spPr>
          <a:xfrm>
            <a:off x="839393" y="3218044"/>
            <a:ext cx="47307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100" dirty="0">
              <a:solidFill>
                <a:schemeClr val="bg1"/>
              </a:solidFill>
              <a:latin typeface="Quicksand" panose="020B060402020202020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816" y="2766462"/>
            <a:ext cx="4454947" cy="3382348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grpSp>
        <p:nvGrpSpPr>
          <p:cNvPr id="3" name="Group 2"/>
          <p:cNvGrpSpPr/>
          <p:nvPr/>
        </p:nvGrpSpPr>
        <p:grpSpPr>
          <a:xfrm rot="10800000">
            <a:off x="6147535" y="2538765"/>
            <a:ext cx="5211657" cy="3914718"/>
            <a:chOff x="6655457" y="-1739825"/>
            <a:chExt cx="3986395" cy="392709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6655457" y="-1739825"/>
              <a:ext cx="3986395" cy="3927096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6977921" y="-1155240"/>
              <a:ext cx="2910085" cy="484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en-GB" sz="2000" dirty="0">
                <a:solidFill>
                  <a:srgbClr val="D78643"/>
                </a:solidFill>
                <a:latin typeface="Quicksand" panose="020B060402020202020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7236164" y="3145472"/>
            <a:ext cx="3598369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As 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countryside managers, keeping our woodlands healthy and </a:t>
            </a:r>
            <a:r>
              <a:rPr lang="en-GB" sz="2800" dirty="0">
                <a:solidFill>
                  <a:srgbClr val="D78643"/>
                </a:solidFill>
                <a:latin typeface="Fredoka One" panose="020B0604020202020204" charset="0"/>
              </a:rPr>
              <a:t>diverse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for wildlife is our top priority and we want people to enjoy them too. </a:t>
            </a:r>
          </a:p>
        </p:txBody>
      </p:sp>
      <p:sp>
        <p:nvSpPr>
          <p:cNvPr id="6" name="Rectangle 5"/>
          <p:cNvSpPr/>
          <p:nvPr/>
        </p:nvSpPr>
        <p:spPr>
          <a:xfrm>
            <a:off x="775373" y="1473292"/>
            <a:ext cx="105022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Without some form of management, woodlands may become too dense and dark, reducing the amount of wildlife that can live in them.</a:t>
            </a:r>
            <a:endParaRPr lang="en-GB" sz="28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D5F41C-9AFF-5D40-9543-6B1C69EFF0AB}"/>
              </a:ext>
            </a:extLst>
          </p:cNvPr>
          <p:cNvSpPr txBox="1"/>
          <p:nvPr/>
        </p:nvSpPr>
        <p:spPr>
          <a:xfrm>
            <a:off x="775373" y="453661"/>
            <a:ext cx="10884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Why do woodlands need management?</a:t>
            </a:r>
            <a:endParaRPr lang="en-US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34564" y1="37292" x2="34564" y2="372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9962" y="2304289"/>
            <a:ext cx="5175146" cy="986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23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905" y="423644"/>
            <a:ext cx="11078399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smtClean="0">
                <a:solidFill>
                  <a:srgbClr val="D78643"/>
                </a:solidFill>
                <a:latin typeface="Fredoka One" panose="02000000000000000000" pitchFamily="2" charset="77"/>
              </a:rPr>
              <a:t>Discuss</a:t>
            </a:r>
            <a:r>
              <a:rPr lang="en-GB" sz="40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 - Why do we cut down trees?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7158935" y="1444914"/>
            <a:ext cx="4117169" cy="1672093"/>
          </a:xfrm>
          <a:prstGeom prst="wedgeRoundRectCallout">
            <a:avLst>
              <a:gd name="adj1" fmla="val 58296"/>
              <a:gd name="adj2" fmla="val 16776"/>
              <a:gd name="adj3" fmla="val 16667"/>
            </a:avLst>
          </a:prstGeom>
          <a:solidFill>
            <a:srgbClr val="9FB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A managed woodland with a mixture of different aged trees is better for a wider variety of wildlife.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630623" y="3865118"/>
            <a:ext cx="5135178" cy="2385438"/>
          </a:xfrm>
          <a:prstGeom prst="wedgeRoundRectCallout">
            <a:avLst>
              <a:gd name="adj1" fmla="val 24288"/>
              <a:gd name="adj2" fmla="val -63848"/>
              <a:gd name="adj3" fmla="val 16667"/>
            </a:avLst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C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limate change is increasing the threat of pests and diseases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000" dirty="0" smtClean="0">
                <a:solidFill>
                  <a:srgbClr val="4E6A84"/>
                </a:solidFill>
                <a:latin typeface="Quicksand" panose="020B0604020202020204" charset="0"/>
              </a:rPr>
              <a:t>in our woodlands. We need to cut down diseased trees to slow down the spread to other woodlands. </a:t>
            </a:r>
            <a:endParaRPr lang="en-GB" sz="2000" dirty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837977" y="1749517"/>
            <a:ext cx="3743367" cy="1239271"/>
          </a:xfrm>
          <a:prstGeom prst="wedgeRoundRectCallout">
            <a:avLst>
              <a:gd name="adj1" fmla="val -13005"/>
              <a:gd name="adj2" fmla="val 65655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To provide sustainable wood products.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8288856" y="4219638"/>
            <a:ext cx="3136900" cy="1676399"/>
          </a:xfrm>
          <a:prstGeom prst="wedgeRoundRectCallout">
            <a:avLst>
              <a:gd name="adj1" fmla="val -60362"/>
              <a:gd name="adj2" fmla="val 14312"/>
              <a:gd name="adj3" fmla="val 16667"/>
            </a:avLst>
          </a:prstGeom>
          <a:solidFill>
            <a:srgbClr val="4E6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rgbClr val="FFFFFF"/>
                </a:solidFill>
                <a:latin typeface="Quicksand" panose="020B0604020202020204" charset="0"/>
              </a:rPr>
              <a:t>To keep woodlands safe for people to use for recreation. </a:t>
            </a:r>
            <a:endParaRPr lang="en-GB" sz="20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957B9293-D911-F44E-9B2D-9A35909789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4403" y="1593031"/>
            <a:ext cx="4135413" cy="590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64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77" y="3506102"/>
            <a:ext cx="12206477" cy="335189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94325" y="614101"/>
            <a:ext cx="6992513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Coppicing</a:t>
            </a:r>
            <a:endParaRPr lang="en-GB" sz="4000" dirty="0">
              <a:solidFill>
                <a:srgbClr val="4E6A84"/>
              </a:solidFill>
              <a:latin typeface="Fredoka One" panose="02000000000000000000" pitchFamily="2" charset="7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4324" y="1586525"/>
            <a:ext cx="486987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For centuries many </a:t>
            </a:r>
            <a:r>
              <a:rPr lang="en-GB" sz="2800" dirty="0">
                <a:solidFill>
                  <a:srgbClr val="D78643"/>
                </a:solidFill>
                <a:latin typeface="Fredoka One" panose="020B0604020202020204" charset="0"/>
              </a:rPr>
              <a:t>native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(natural) woodlands have been managed</a:t>
            </a:r>
            <a:r>
              <a:rPr lang="en-GB" sz="2000" dirty="0">
                <a:solidFill>
                  <a:srgbClr val="4E6A84"/>
                </a:solidFill>
                <a:latin typeface="Quicksand" panose="020B0604020202020204" charset="0"/>
              </a:rPr>
              <a:t> 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by coppicing. It involves cutting back selected trees to ground level, leaving them to sprout new stems from the cut stumps. </a:t>
            </a:r>
            <a:endParaRPr lang="en-GB" sz="2400" dirty="0" smtClean="0">
              <a:solidFill>
                <a:srgbClr val="4E6A84"/>
              </a:solidFill>
              <a:latin typeface="Quicksand" panose="020B060402020202020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4325" y="4756007"/>
            <a:ext cx="59144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rgbClr val="FFFFFF"/>
                </a:solidFill>
                <a:latin typeface="Quicksand" panose="020B0604020202020204" charset="0"/>
              </a:rPr>
              <a:t> </a:t>
            </a:r>
            <a:r>
              <a:rPr lang="en-GB" sz="2400" dirty="0" smtClean="0">
                <a:latin typeface="Quicksand" panose="020B0604020202020204" charset="0"/>
              </a:rPr>
              <a:t> 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1" t="13807" r="19639" b="5917"/>
          <a:stretch/>
        </p:blipFill>
        <p:spPr>
          <a:xfrm rot="5400000">
            <a:off x="5382868" y="700961"/>
            <a:ext cx="4571996" cy="3969042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65624">
            <a:off x="8792165" y="2446320"/>
            <a:ext cx="2949943" cy="4049754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836054" y="5039139"/>
            <a:ext cx="62759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solidFill>
                  <a:srgbClr val="FFFFFF"/>
                </a:solidFill>
                <a:latin typeface="Quicksand" panose="020B0604020202020204" charset="0"/>
              </a:rPr>
              <a:t>Coppicing often 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takes place in </a:t>
            </a:r>
            <a:r>
              <a:rPr lang="en-GB" sz="2400" b="1" dirty="0">
                <a:solidFill>
                  <a:srgbClr val="4E6A84"/>
                </a:solidFill>
                <a:latin typeface="Fredoka One" panose="020B0604020202020204" charset="0"/>
              </a:rPr>
              <a:t>blocks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of woodland </a:t>
            </a:r>
            <a:r>
              <a:rPr lang="en-GB" sz="2400" b="1" dirty="0">
                <a:solidFill>
                  <a:srgbClr val="4E6A84"/>
                </a:solidFill>
                <a:latin typeface="Fredoka One" panose="020B0604020202020204" charset="0"/>
              </a:rPr>
              <a:t>rotating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 around every </a:t>
            </a:r>
            <a:endParaRPr lang="en-GB" sz="2400" b="1" dirty="0" smtClean="0">
              <a:solidFill>
                <a:srgbClr val="FFFFFF"/>
              </a:solidFill>
              <a:latin typeface="Quicksand" panose="020B0604020202020204" charset="0"/>
            </a:endParaRPr>
          </a:p>
          <a:p>
            <a:r>
              <a:rPr lang="en-GB" sz="2400" b="1" dirty="0" smtClean="0">
                <a:solidFill>
                  <a:srgbClr val="FFFFFF"/>
                </a:solidFill>
                <a:latin typeface="Quicksand" panose="020B0604020202020204" charset="0"/>
              </a:rPr>
              <a:t>15-20 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years, that way there is </a:t>
            </a:r>
            <a:endParaRPr lang="en-GB" sz="2400" b="1" dirty="0" smtClean="0">
              <a:solidFill>
                <a:srgbClr val="FFFFFF"/>
              </a:solidFill>
              <a:latin typeface="Quicksand" panose="020B0604020202020204" charset="0"/>
            </a:endParaRPr>
          </a:p>
          <a:p>
            <a:r>
              <a:rPr lang="en-GB" sz="2400" b="1" dirty="0" smtClean="0">
                <a:solidFill>
                  <a:srgbClr val="FFFFFF"/>
                </a:solidFill>
                <a:latin typeface="Quicksand" panose="020B0604020202020204" charset="0"/>
              </a:rPr>
              <a:t>always 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some woodland left. </a:t>
            </a:r>
          </a:p>
          <a:p>
            <a:endParaRPr lang="en-GB" sz="2400" dirty="0">
              <a:solidFill>
                <a:srgbClr val="FFFFFF"/>
              </a:solidFill>
              <a:latin typeface="Quicksan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30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4B70BE0-8B72-7A42-889A-1034EAE090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837"/>
          <a:stretch/>
        </p:blipFill>
        <p:spPr>
          <a:xfrm>
            <a:off x="-38100" y="4013201"/>
            <a:ext cx="12230100" cy="2844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31451" y="619105"/>
            <a:ext cx="6350000" cy="70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4000" dirty="0" smtClean="0">
                <a:solidFill>
                  <a:srgbClr val="4E6A84"/>
                </a:solidFill>
                <a:latin typeface="Fredoka One" panose="02000000000000000000" pitchFamily="2" charset="77"/>
              </a:rPr>
              <a:t>Why do we coppice?</a:t>
            </a:r>
            <a:endParaRPr lang="en-GB" sz="4000" dirty="0">
              <a:solidFill>
                <a:srgbClr val="D78643"/>
              </a:solidFill>
              <a:latin typeface="Fredoka One" panose="02000000000000000000" pitchFamily="2" charset="77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4325" y="4756007"/>
            <a:ext cx="59144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rgbClr val="FFFFFF"/>
                </a:solidFill>
                <a:latin typeface="Quicksand" panose="020B0604020202020204" charset="0"/>
              </a:rPr>
              <a:t> </a:t>
            </a:r>
            <a:r>
              <a:rPr lang="en-GB" sz="2400" dirty="0" smtClean="0">
                <a:latin typeface="Quicksand" panose="020B0604020202020204" charset="0"/>
              </a:rPr>
              <a:t> </a:t>
            </a:r>
          </a:p>
          <a:p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331451" y="4658208"/>
            <a:ext cx="625038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The cut wood can be used for </a:t>
            </a:r>
            <a:r>
              <a:rPr lang="en-GB" sz="2400" b="1" dirty="0" smtClean="0">
                <a:solidFill>
                  <a:srgbClr val="FFFFFF"/>
                </a:solidFill>
                <a:latin typeface="Quicksand" panose="020B0604020202020204" charset="0"/>
              </a:rPr>
              <a:t>fencing, hurdles and 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tool handles or can be left to create important </a:t>
            </a:r>
            <a:r>
              <a:rPr lang="en-GB" sz="2800" dirty="0">
                <a:solidFill>
                  <a:srgbClr val="FFFFFF"/>
                </a:solidFill>
                <a:latin typeface="Fredoka One" panose="020B0604020202020204" charset="0"/>
              </a:rPr>
              <a:t>dead wood </a:t>
            </a:r>
            <a:r>
              <a:rPr lang="en-GB" sz="2400" b="1" dirty="0">
                <a:solidFill>
                  <a:srgbClr val="FFFFFF"/>
                </a:solidFill>
                <a:latin typeface="Quicksand" panose="020B0604020202020204" charset="0"/>
              </a:rPr>
              <a:t>habitats.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45618">
            <a:off x="774580" y="614101"/>
            <a:ext cx="3838728" cy="5758092"/>
          </a:xfrm>
          <a:prstGeom prst="roundRect">
            <a:avLst/>
          </a:prstGeom>
          <a:ln w="38100">
            <a:solidFill>
              <a:srgbClr val="FFD966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5331451" y="1646119"/>
            <a:ext cx="583544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rgbClr val="4E6A84"/>
                </a:solidFill>
                <a:latin typeface="Quicksand" panose="020B0604020202020204" charset="0"/>
              </a:rPr>
              <a:t>Coppicing 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results in more sunlight reaching the woodland floor which </a:t>
            </a:r>
            <a:r>
              <a:rPr lang="en-GB" sz="2800" dirty="0">
                <a:solidFill>
                  <a:srgbClr val="D78643"/>
                </a:solidFill>
                <a:latin typeface="Fredoka One" panose="020B0604020202020204" charset="0"/>
              </a:rPr>
              <a:t>encourages the growth</a:t>
            </a:r>
            <a:r>
              <a:rPr lang="en-GB" sz="2400" dirty="0">
                <a:solidFill>
                  <a:srgbClr val="4E6A84"/>
                </a:solidFill>
                <a:latin typeface="Quicksand" panose="020B0604020202020204" charset="0"/>
              </a:rPr>
              <a:t> of woodland plants such as wood anemones, primroses and bluebells. </a:t>
            </a:r>
          </a:p>
        </p:txBody>
      </p:sp>
    </p:spTree>
    <p:extLst>
      <p:ext uri="{BB962C8B-B14F-4D97-AF65-F5344CB8AC3E}">
        <p14:creationId xmlns:p14="http://schemas.microsoft.com/office/powerpoint/2010/main" val="72012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34257</TotalTime>
  <Words>1115</Words>
  <Application>Microsoft Office PowerPoint</Application>
  <PresentationFormat>Widescreen</PresentationFormat>
  <Paragraphs>110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 Light</vt:lpstr>
      <vt:lpstr>Calibri</vt:lpstr>
      <vt:lpstr>Fredoka One</vt:lpstr>
      <vt:lpstr>Quicksand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Jillian Howe</dc:creator>
  <cp:lastModifiedBy>Sallyanne Hall</cp:lastModifiedBy>
  <cp:revision>442</cp:revision>
  <dcterms:created xsi:type="dcterms:W3CDTF">2021-04-09T09:19:43Z</dcterms:created>
  <dcterms:modified xsi:type="dcterms:W3CDTF">2024-09-02T13:59:33Z</dcterms:modified>
</cp:coreProperties>
</file>